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0" r:id="rId5"/>
    <p:sldId id="383" r:id="rId6"/>
    <p:sldId id="411" r:id="rId7"/>
    <p:sldId id="412" r:id="rId8"/>
    <p:sldId id="414" r:id="rId9"/>
    <p:sldId id="417" r:id="rId10"/>
    <p:sldId id="418" r:id="rId11"/>
    <p:sldId id="416" r:id="rId12"/>
    <p:sldId id="425" r:id="rId13"/>
    <p:sldId id="415" r:id="rId14"/>
    <p:sldId id="419" r:id="rId15"/>
    <p:sldId id="423" r:id="rId16"/>
    <p:sldId id="424" r:id="rId17"/>
    <p:sldId id="420" r:id="rId18"/>
    <p:sldId id="421" r:id="rId19"/>
    <p:sldId id="398" r:id="rId2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6327" autoAdjust="0"/>
  </p:normalViewPr>
  <p:slideViewPr>
    <p:cSldViewPr snapToGrid="0">
      <p:cViewPr varScale="1">
        <p:scale>
          <a:sx n="78" d="100"/>
          <a:sy n="78" d="100"/>
        </p:scale>
        <p:origin x="83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39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43FFF67-0A66-4BA5-8D01-D7436A93C5DC}" type="datetime1">
              <a:rPr lang="it-IT" smtClean="0"/>
              <a:t>29/06/2025</a:t>
            </a:fld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2C230DF-5933-439D-898F-38E9AC9BA68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8" name="Segnaposto intestazion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CCC7B77D-D2C2-452D-80DB-AB1E949B0C69}" type="datetime1">
              <a:rPr lang="it-IT" smtClean="0"/>
              <a:pPr/>
              <a:t>29/06/2025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A89C7E07-3C67-C64C-8DA0-0404F6303970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A89C7E07-3C67-C64C-8DA0-0404F6303970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del titolo e 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igura a mano libera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7" name="Figura a mano libera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457200" indent="0">
              <a:spcBef>
                <a:spcPts val="1800"/>
              </a:spcBef>
              <a:buNone/>
              <a:defRPr lang="it-IT" sz="2000"/>
            </a:lvl2pPr>
            <a:lvl3pPr marL="914400" indent="0">
              <a:spcBef>
                <a:spcPts val="1800"/>
              </a:spcBef>
              <a:buNone/>
              <a:defRPr lang="it-IT" sz="2000"/>
            </a:lvl3pPr>
            <a:lvl4pPr marL="1371600" indent="0">
              <a:spcBef>
                <a:spcPts val="1800"/>
              </a:spcBef>
              <a:buNone/>
              <a:defRPr lang="it-IT" sz="2000"/>
            </a:lvl4pPr>
            <a:lvl5pPr marL="1828800" indent="0">
              <a:spcBef>
                <a:spcPts val="1800"/>
              </a:spcBef>
              <a:buNone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it-IT" sz="2000"/>
            </a:lvl1pPr>
            <a:lvl2pPr>
              <a:spcBef>
                <a:spcPts val="6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>
              <a:spcBef>
                <a:spcPts val="1800"/>
              </a:spcBef>
              <a:defRPr lang="it-IT" sz="2000"/>
            </a:lvl2pPr>
            <a:lvl3pPr>
              <a:spcBef>
                <a:spcPts val="1800"/>
              </a:spcBef>
              <a:defRPr lang="it-IT" sz="2000"/>
            </a:lvl3pPr>
            <a:lvl4pPr>
              <a:spcBef>
                <a:spcPts val="1800"/>
              </a:spcBef>
              <a:defRPr lang="it-IT" sz="2000"/>
            </a:lvl4pPr>
            <a:lvl5pPr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it-IT"/>
            </a:lvl1pPr>
          </a:lstStyle>
          <a:p>
            <a:pPr rtl="0"/>
            <a:r>
              <a:rPr lang="it-IT"/>
              <a:t>Fare clic sull'icona per inserire una tabella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 spc="50" baseline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it-IT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3" name="Segnaposto numero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42" name="Segnaposto dat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sezio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it-IT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6" name="Segnaposto immagin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igura a mano libera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it-IT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it-IT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it-IT" sz="4000"/>
            </a:lvl2pPr>
            <a:lvl3pPr>
              <a:defRPr lang="it-IT" sz="4000"/>
            </a:lvl3pPr>
            <a:lvl4pPr>
              <a:defRPr lang="it-IT" sz="4000"/>
            </a:lvl4pPr>
            <a:lvl5pPr>
              <a:defRPr lang="it-IT" sz="4000"/>
            </a:lvl5pPr>
          </a:lstStyle>
          <a:p>
            <a:pPr lvl="0" rtl="0"/>
            <a:r>
              <a:rPr lang="it-IT"/>
              <a:t>Fare clic per inserire il testo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due contenuti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igura a mano libera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9436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3" name="Figura a mano libera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4" name="Figura a mano libera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8" name="Figura a mano libera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  <p:sp>
          <p:nvSpPr>
            <p:cNvPr id="19" name="Figura a mano libera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it-IT"/>
              </a:defPPr>
            </a:lstStyle>
            <a:p>
              <a:pPr rtl="0"/>
              <a:endParaRPr lang="it-IT" dirty="0"/>
            </a:p>
          </p:txBody>
        </p:sp>
      </p:grp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it-IT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it-IT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it-IT" sz="2000"/>
            </a:lvl3pPr>
            <a:lvl4pPr marL="1371600" indent="0">
              <a:spcBef>
                <a:spcPts val="1800"/>
              </a:spcBef>
              <a:buFont typeface="+mj-lt"/>
              <a:buNone/>
              <a:defRPr lang="it-IT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endParaRPr lang="it-IT" dirty="0"/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marL="283464" indent="-283464">
              <a:spcBef>
                <a:spcPts val="1800"/>
              </a:spcBef>
              <a:defRPr lang="it-IT" sz="2000"/>
            </a:lvl2pPr>
            <a:lvl3pPr marL="548640" indent="-283464">
              <a:spcBef>
                <a:spcPts val="1800"/>
              </a:spcBef>
              <a:defRPr lang="it-IT" sz="2000"/>
            </a:lvl3pPr>
            <a:lvl4pPr marL="822960" indent="-283464">
              <a:spcBef>
                <a:spcPts val="1800"/>
              </a:spcBef>
              <a:defRPr lang="it-IT" sz="2000"/>
            </a:lvl4pPr>
            <a:lvl5pPr marL="1005840"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titolo e immagi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it-IT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inserire il titolo </a:t>
            </a:r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it-IT" sz="2000"/>
            </a:lvl1pPr>
            <a:lvl2pPr indent="-283464">
              <a:spcBef>
                <a:spcPts val="1800"/>
              </a:spcBef>
              <a:defRPr lang="it-IT" sz="2000"/>
            </a:lvl2pPr>
            <a:lvl3pPr indent="-283464">
              <a:spcBef>
                <a:spcPts val="1800"/>
              </a:spcBef>
              <a:defRPr lang="it-IT" sz="2000"/>
            </a:lvl3pPr>
            <a:lvl4pPr indent="-283464">
              <a:spcBef>
                <a:spcPts val="1800"/>
              </a:spcBef>
              <a:defRPr lang="it-IT" sz="2000"/>
            </a:lvl4pPr>
            <a:lvl5pPr indent="-283464">
              <a:spcBef>
                <a:spcPts val="1800"/>
              </a:spcBef>
              <a:defRPr lang="it-IT" sz="200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>
              <a:latin typeface="+mn-lt"/>
            </a:endParaRP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it-IT" dirty="0">
              <a:latin typeface="+mn-lt"/>
            </a:endParaRPr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it-IT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it-IT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it-IT">
          <a:solidFill>
            <a:schemeClr val="tx2"/>
          </a:solidFill>
        </a:defRPr>
      </a:lvl2pPr>
      <a:lvl3pPr eaLnBrk="1" hangingPunct="1">
        <a:defRPr lang="it-IT">
          <a:solidFill>
            <a:schemeClr val="tx2"/>
          </a:solidFill>
        </a:defRPr>
      </a:lvl3pPr>
      <a:lvl4pPr eaLnBrk="1" hangingPunct="1">
        <a:defRPr lang="it-IT">
          <a:solidFill>
            <a:schemeClr val="tx2"/>
          </a:solidFill>
        </a:defRPr>
      </a:lvl4pPr>
      <a:lvl5pPr eaLnBrk="1" hangingPunct="1">
        <a:defRPr lang="it-IT">
          <a:solidFill>
            <a:schemeClr val="tx2"/>
          </a:solidFill>
        </a:defRPr>
      </a:lvl5pPr>
      <a:lvl6pPr eaLnBrk="1" hangingPunct="1">
        <a:defRPr lang="it-IT">
          <a:solidFill>
            <a:schemeClr val="tx2"/>
          </a:solidFill>
        </a:defRPr>
      </a:lvl6pPr>
      <a:lvl7pPr eaLnBrk="1" hangingPunct="1">
        <a:defRPr lang="it-IT">
          <a:solidFill>
            <a:schemeClr val="tx2"/>
          </a:solidFill>
        </a:defRPr>
      </a:lvl7pPr>
      <a:lvl8pPr eaLnBrk="1" hangingPunct="1">
        <a:defRPr lang="it-IT">
          <a:solidFill>
            <a:schemeClr val="tx2"/>
          </a:solidFill>
        </a:defRPr>
      </a:lvl8pPr>
      <a:lvl9pPr eaLnBrk="1" hangingPunct="1">
        <a:defRPr lang="it-IT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2900888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Il clustering: problema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912577-5729-E9B0-0186-DF91C08C0A0E}"/>
              </a:ext>
            </a:extLst>
          </p:cNvPr>
          <p:cNvSpPr txBox="1"/>
          <p:nvPr/>
        </p:nvSpPr>
        <p:spPr>
          <a:xfrm>
            <a:off x="6309904" y="4138197"/>
            <a:ext cx="48588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Corso di Algoritmi di Ottimizzazione Combinatoria e su Rete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Conte Pietro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Prof. Boccia Maurizio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Anno Accademico 2024-2025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0D4656-A453-1EAC-EBC5-6E7C866A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7821852" cy="1593507"/>
          </a:xfrm>
        </p:spPr>
        <p:txBody>
          <a:bodyPr/>
          <a:lstStyle/>
          <a:p>
            <a:r>
              <a:rPr lang="it-IT" dirty="0"/>
              <a:t>Ricerca locale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283B5D-5754-76F3-07E0-A215033521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91250"/>
            <a:ext cx="7140719" cy="2504686"/>
          </a:xfrm>
        </p:spPr>
        <p:txBody>
          <a:bodyPr>
            <a:normAutofit lnSpcReduction="10000"/>
          </a:bodyPr>
          <a:lstStyle/>
          <a:p>
            <a:r>
              <a:rPr lang="it-IT" sz="1900" b="0" dirty="0">
                <a:solidFill>
                  <a:schemeClr val="bg1"/>
                </a:solidFill>
              </a:rPr>
              <a:t>Il secondo metodo si basa sulle </a:t>
            </a:r>
            <a:r>
              <a:rPr lang="it-IT" sz="1900" dirty="0">
                <a:solidFill>
                  <a:schemeClr val="bg1"/>
                </a:solidFill>
              </a:rPr>
              <a:t>Euristiche di Ricerca Locale</a:t>
            </a:r>
            <a:r>
              <a:rPr lang="it-IT" sz="1900" b="0" dirty="0">
                <a:solidFill>
                  <a:schemeClr val="bg1"/>
                </a:solidFill>
              </a:rPr>
              <a:t>. 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Questi algoritmi di Ricerca, partendo da una soluzione corrente  «H</a:t>
            </a:r>
            <a:r>
              <a:rPr lang="it-IT" sz="1900" b="0" baseline="-25000" dirty="0">
                <a:solidFill>
                  <a:schemeClr val="bg1"/>
                </a:solidFill>
              </a:rPr>
              <a:t>0</a:t>
            </a:r>
            <a:r>
              <a:rPr lang="it-IT" sz="1900" b="0" dirty="0">
                <a:solidFill>
                  <a:schemeClr val="bg1"/>
                </a:solidFill>
              </a:rPr>
              <a:t>», generano un intorno di H</a:t>
            </a:r>
            <a:r>
              <a:rPr lang="it-IT" sz="1900" b="0" baseline="-25000" dirty="0">
                <a:solidFill>
                  <a:schemeClr val="bg1"/>
                </a:solidFill>
              </a:rPr>
              <a:t>0 </a:t>
            </a:r>
            <a:r>
              <a:rPr lang="it-IT" sz="1900" b="0" dirty="0">
                <a:solidFill>
                  <a:schemeClr val="bg1"/>
                </a:solidFill>
              </a:rPr>
              <a:t>tramite soluzioni vincine ad H</a:t>
            </a:r>
            <a:r>
              <a:rPr lang="it-IT" sz="1900" b="0" baseline="-25000" dirty="0">
                <a:solidFill>
                  <a:schemeClr val="bg1"/>
                </a:solidFill>
              </a:rPr>
              <a:t>0</a:t>
            </a:r>
            <a:r>
              <a:rPr lang="it-IT" sz="1900" b="0" dirty="0">
                <a:solidFill>
                  <a:schemeClr val="bg1"/>
                </a:solidFill>
              </a:rPr>
              <a:t>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Si ispeziona quindi un intorno H</a:t>
            </a:r>
            <a:r>
              <a:rPr lang="it-IT" sz="1900" b="0" baseline="-25000" dirty="0">
                <a:solidFill>
                  <a:schemeClr val="bg1"/>
                </a:solidFill>
              </a:rPr>
              <a:t>0 </a:t>
            </a:r>
            <a:r>
              <a:rPr lang="it-IT" sz="1900" b="0" dirty="0">
                <a:solidFill>
                  <a:schemeClr val="bg1"/>
                </a:solidFill>
              </a:rPr>
              <a:t>e si calcola la migliore soluzione H</a:t>
            </a:r>
            <a:r>
              <a:rPr lang="it-IT" sz="1900" b="0" baseline="-25000" dirty="0">
                <a:solidFill>
                  <a:schemeClr val="bg1"/>
                </a:solidFill>
              </a:rPr>
              <a:t>1 </a:t>
            </a:r>
            <a:r>
              <a:rPr lang="it-IT" sz="1900" b="0" dirty="0">
                <a:solidFill>
                  <a:schemeClr val="bg1"/>
                </a:solidFill>
              </a:rPr>
              <a:t>appartenente all’intorno.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Il processo terminerà quando H</a:t>
            </a:r>
            <a:r>
              <a:rPr lang="it-IT" sz="1900" b="0" baseline="-25000" dirty="0">
                <a:solidFill>
                  <a:schemeClr val="bg1"/>
                </a:solidFill>
              </a:rPr>
              <a:t>1 </a:t>
            </a:r>
            <a:r>
              <a:rPr lang="it-IT" sz="1900" b="0" dirty="0">
                <a:solidFill>
                  <a:schemeClr val="bg1"/>
                </a:solidFill>
              </a:rPr>
              <a:t>coinciderà con H</a:t>
            </a:r>
            <a:r>
              <a:rPr lang="it-IT" sz="1900" b="0" baseline="-25000" dirty="0">
                <a:solidFill>
                  <a:schemeClr val="bg1"/>
                </a:solidFill>
              </a:rPr>
              <a:t>0</a:t>
            </a:r>
            <a:r>
              <a:rPr lang="it-IT" sz="1900" b="0" dirty="0">
                <a:solidFill>
                  <a:schemeClr val="bg1"/>
                </a:solidFill>
              </a:rPr>
              <a:t>, segnalando il punto di ottimo.</a:t>
            </a:r>
          </a:p>
          <a:p>
            <a:endParaRPr lang="it-IT" sz="1800" b="0" baseline="-2500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schizzo, disegno, diagramma, cerchio&#10;&#10;Il contenuto generato dall'IA potrebbe non essere corretto.">
            <a:extLst>
              <a:ext uri="{FF2B5EF4-FFF2-40B4-BE49-F238E27FC236}">
                <a16:creationId xmlns:a16="http://schemas.microsoft.com/office/drawing/2014/main" id="{3817FEE0-A1E2-E198-F2EB-C151C7CA8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49" y="4079985"/>
            <a:ext cx="4124490" cy="2409289"/>
          </a:xfrm>
          <a:prstGeom prst="rect">
            <a:avLst/>
          </a:prstGeom>
        </p:spPr>
      </p:pic>
      <p:pic>
        <p:nvPicPr>
          <p:cNvPr id="7" name="Immagine 6" descr="Immagine che contiene linea, diagramma, cerchio, Diagramma&#10;&#10;Il contenuto generato dall'IA potrebbe non essere corretto.">
            <a:extLst>
              <a:ext uri="{FF2B5EF4-FFF2-40B4-BE49-F238E27FC236}">
                <a16:creationId xmlns:a16="http://schemas.microsoft.com/office/drawing/2014/main" id="{4974BAF7-B65F-0EDA-3E6D-00D147ED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68" y="4699371"/>
            <a:ext cx="2852474" cy="215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4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0177DB-2451-5040-0F3E-EBC02AC1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fa?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ACC529-4E55-20C0-EF50-20256DABE4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7140" y="854424"/>
            <a:ext cx="7810500" cy="1412915"/>
          </a:xfrm>
        </p:spPr>
        <p:txBody>
          <a:bodyPr>
            <a:normAutofit/>
          </a:bodyPr>
          <a:lstStyle/>
          <a:p>
            <a:r>
              <a:rPr lang="it-IT" dirty="0"/>
              <a:t>La </a:t>
            </a:r>
            <a:r>
              <a:rPr lang="it-IT" b="1" dirty="0"/>
              <a:t>ricerca locale </a:t>
            </a:r>
            <a:r>
              <a:rPr lang="it-IT" dirty="0"/>
              <a:t>è una tecnica di ottimizzazione che cerca di «migliorare» una soluzione iniziale provando piccole modifiche, chiamate </a:t>
            </a:r>
            <a:r>
              <a:rPr lang="it-IT" b="1" dirty="0"/>
              <a:t>mosse</a:t>
            </a:r>
            <a:r>
              <a:rPr lang="it-IT" dirty="0"/>
              <a:t>, e accettando solo quelle che migliorano l’obiettivo (in questo caso, la minimizzazione dell’</a:t>
            </a:r>
            <a:r>
              <a:rPr lang="it-IT" dirty="0" err="1"/>
              <a:t>inertia</a:t>
            </a:r>
            <a:r>
              <a:rPr lang="it-IT" dirty="0"/>
              <a:t>).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D52D998-00AA-6155-5E27-9E26E6D62364}"/>
              </a:ext>
            </a:extLst>
          </p:cNvPr>
          <p:cNvSpPr txBox="1"/>
          <p:nvPr/>
        </p:nvSpPr>
        <p:spPr>
          <a:xfrm>
            <a:off x="1426029" y="2705106"/>
            <a:ext cx="9339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Cosa fa il codice?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Per fare in modo che la ricerca locale porti dei risultati «migliorativi» al problema è stata utilizzata una tecnica ben precisa.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Inizialmente sono stati selezionati 5 punti per i cluster definiti in partenza, che rappresentano, mediante aggiunta di rumore, una «partenza pessima» per l’algoritmo. Infatti, il K-Means, con una sola iterazioni (impostato </a:t>
            </a:r>
            <a:r>
              <a:rPr lang="it-IT" dirty="0" err="1">
                <a:solidFill>
                  <a:schemeClr val="bg1"/>
                </a:solidFill>
              </a:rPr>
              <a:t>n_iter</a:t>
            </a:r>
            <a:r>
              <a:rPr lang="it-IT" dirty="0">
                <a:solidFill>
                  <a:schemeClr val="bg1"/>
                </a:solidFill>
              </a:rPr>
              <a:t> = 1) non riuscirà a convergere ad una soluzione ottima.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Arrivati a questo punto, entra in gioco la ricerca locale che, effettuando dei «movimenti», cercherà di trovare la miglior posizione possibile per i 5 cluster, in modo da rendere l’</a:t>
            </a:r>
            <a:r>
              <a:rPr lang="it-IT" dirty="0" err="1">
                <a:solidFill>
                  <a:schemeClr val="bg1"/>
                </a:solidFill>
              </a:rPr>
              <a:t>inertia</a:t>
            </a:r>
            <a:r>
              <a:rPr lang="it-IT" dirty="0">
                <a:solidFill>
                  <a:schemeClr val="bg1"/>
                </a:solidFill>
              </a:rPr>
              <a:t> più bassa rispetto a quella ricavata dal K-Means.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NOTA</a:t>
            </a:r>
            <a:r>
              <a:rPr lang="it-IT" dirty="0">
                <a:solidFill>
                  <a:schemeClr val="bg1"/>
                </a:solidFill>
              </a:rPr>
              <a:t>: la ricerca locale effettuerà (al massimo) 3000 iterazioni con un passo di 0.08.</a:t>
            </a:r>
          </a:p>
        </p:txBody>
      </p:sp>
    </p:spTree>
    <p:extLst>
      <p:ext uri="{BB962C8B-B14F-4D97-AF65-F5344CB8AC3E}">
        <p14:creationId xmlns:p14="http://schemas.microsoft.com/office/powerpoint/2010/main" val="1866153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E379C-E4F9-023B-81A1-218C4806F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998193"/>
            <a:ext cx="6787747" cy="915514"/>
          </a:xfrm>
        </p:spPr>
        <p:txBody>
          <a:bodyPr/>
          <a:lstStyle/>
          <a:p>
            <a:br>
              <a:rPr lang="it-IT" b="0" dirty="0"/>
            </a:br>
            <a:br>
              <a:rPr lang="it-IT" b="0" dirty="0"/>
            </a:br>
            <a:r>
              <a:rPr lang="it-IT" b="0" dirty="0" err="1"/>
              <a:t>Simulated</a:t>
            </a:r>
            <a:r>
              <a:rPr lang="it-IT" b="0" dirty="0"/>
              <a:t> </a:t>
            </a:r>
            <a:r>
              <a:rPr lang="it-IT" b="0" dirty="0" err="1"/>
              <a:t>annealing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12856-D7BC-FE20-E386-4CDCD48435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it-IT" sz="1900" b="0" dirty="0">
                <a:solidFill>
                  <a:schemeClr val="bg1"/>
                </a:solidFill>
              </a:rPr>
              <a:t>Il </a:t>
            </a:r>
            <a:r>
              <a:rPr lang="it-IT" sz="1900" dirty="0" err="1">
                <a:solidFill>
                  <a:schemeClr val="bg1"/>
                </a:solidFill>
              </a:rPr>
              <a:t>simulated</a:t>
            </a:r>
            <a:r>
              <a:rPr lang="it-IT" sz="1900" dirty="0">
                <a:solidFill>
                  <a:schemeClr val="bg1"/>
                </a:solidFill>
              </a:rPr>
              <a:t> </a:t>
            </a:r>
            <a:r>
              <a:rPr lang="it-IT" sz="1900" dirty="0" err="1">
                <a:solidFill>
                  <a:schemeClr val="bg1"/>
                </a:solidFill>
              </a:rPr>
              <a:t>annealing</a:t>
            </a:r>
            <a:r>
              <a:rPr lang="it-IT" sz="1900" b="0" dirty="0">
                <a:solidFill>
                  <a:schemeClr val="bg1"/>
                </a:solidFill>
              </a:rPr>
              <a:t> è un algoritmo di ottimizzazione ispirato allo studio della «tempra dei metalli», cioè il riscaldamento e il raffreddamento di un materiale per ottenere una struttura più stabile possibile.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A differenza della ricerca locale, questo algoritmo accetta anche soluzioni peggiorative (simile al Tabu </a:t>
            </a:r>
            <a:r>
              <a:rPr lang="it-IT" sz="1900" b="0" dirty="0" err="1">
                <a:solidFill>
                  <a:schemeClr val="bg1"/>
                </a:solidFill>
              </a:rPr>
              <a:t>Search</a:t>
            </a:r>
            <a:r>
              <a:rPr lang="it-IT" sz="1900" b="0" dirty="0">
                <a:solidFill>
                  <a:schemeClr val="bg1"/>
                </a:solidFill>
              </a:rPr>
              <a:t>) per evitare di rimanere bloccati in minimi locali.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Sfrutta un meccanismo di accettazione della soluzione con una valutazione probabilistica dettata da un valore </a:t>
            </a:r>
            <a:r>
              <a:rPr lang="it-IT" sz="1900" dirty="0">
                <a:solidFill>
                  <a:schemeClr val="bg1"/>
                </a:solidFill>
              </a:rPr>
              <a:t>delta</a:t>
            </a:r>
            <a:r>
              <a:rPr lang="it-IT" sz="1900" b="0" dirty="0">
                <a:solidFill>
                  <a:schemeClr val="bg1"/>
                </a:solidFill>
              </a:rPr>
              <a:t>.</a:t>
            </a:r>
          </a:p>
          <a:p>
            <a:endParaRPr lang="it-IT" sz="1900" b="0" dirty="0">
              <a:solidFill>
                <a:schemeClr val="bg1"/>
              </a:solidFill>
            </a:endParaRPr>
          </a:p>
        </p:txBody>
      </p: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C301018D-5670-177B-C62D-C72F05F80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845" y="1862389"/>
            <a:ext cx="2945363" cy="44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5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3B5511-A33C-2E03-BFB8-DBBC224D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fa?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20C8A5-ED2B-C77C-8299-7710B80FBC05}"/>
              </a:ext>
            </a:extLst>
          </p:cNvPr>
          <p:cNvSpPr txBox="1"/>
          <p:nvPr/>
        </p:nvSpPr>
        <p:spPr>
          <a:xfrm>
            <a:off x="1602455" y="2345179"/>
            <a:ext cx="885755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Anche questo algoritmo esegue sui </a:t>
            </a:r>
            <a:r>
              <a:rPr lang="it-IT" sz="1900" dirty="0" err="1">
                <a:solidFill>
                  <a:schemeClr val="bg1"/>
                </a:solidFill>
              </a:rPr>
              <a:t>centroidi</a:t>
            </a:r>
            <a:r>
              <a:rPr lang="it-IT" sz="1900" dirty="0">
                <a:solidFill>
                  <a:schemeClr val="bg1"/>
                </a:solidFill>
              </a:rPr>
              <a:t> individuati dal K-Means per cercare di migliorare il risultato prodotto dalla Ricerca locale.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9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Si va ad impostare la temperatura iniziale e un valore alpha (che gestisce la legge di decremento della temperatura)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Successivamente, si va a definire un valore </a:t>
            </a:r>
            <a:r>
              <a:rPr lang="it-IT" sz="1900" b="1" dirty="0">
                <a:solidFill>
                  <a:schemeClr val="bg1"/>
                </a:solidFill>
              </a:rPr>
              <a:t>delta</a:t>
            </a:r>
            <a:r>
              <a:rPr lang="it-IT" sz="1900" dirty="0">
                <a:solidFill>
                  <a:schemeClr val="bg1"/>
                </a:solidFill>
              </a:rPr>
              <a:t> pari alla differenza tra la nuova </a:t>
            </a:r>
            <a:r>
              <a:rPr lang="it-IT" sz="1900" dirty="0" err="1">
                <a:solidFill>
                  <a:schemeClr val="bg1"/>
                </a:solidFill>
              </a:rPr>
              <a:t>inertia</a:t>
            </a:r>
            <a:r>
              <a:rPr lang="it-IT" sz="1900" dirty="0">
                <a:solidFill>
                  <a:schemeClr val="bg1"/>
                </a:solidFill>
              </a:rPr>
              <a:t> e quella corrente.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Se il valore di delta è ≤ di 0, allora verrà sempre accettata.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Altrimenti, la soluzione verrà accettata con probabilità: </a:t>
            </a:r>
            <a:r>
              <a:rPr lang="it-IT" sz="1900" dirty="0" err="1">
                <a:solidFill>
                  <a:schemeClr val="bg1"/>
                </a:solidFill>
              </a:rPr>
              <a:t>exp</a:t>
            </a:r>
            <a:r>
              <a:rPr lang="it-IT" sz="1900" dirty="0">
                <a:solidFill>
                  <a:schemeClr val="bg1"/>
                </a:solidFill>
              </a:rPr>
              <a:t>(-delta / T)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dirty="0">
                <a:solidFill>
                  <a:schemeClr val="bg1"/>
                </a:solidFill>
              </a:rPr>
              <a:t>Alla fine, non resterà che ridurre la temperatura moltiplicandola per il fattore alpha in modo da farla decrescere ad ogni iterazione. T *= alpha</a:t>
            </a:r>
          </a:p>
        </p:txBody>
      </p:sp>
    </p:spTree>
    <p:extLst>
      <p:ext uri="{BB962C8B-B14F-4D97-AF65-F5344CB8AC3E}">
        <p14:creationId xmlns:p14="http://schemas.microsoft.com/office/powerpoint/2010/main" val="27408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824934-EB51-4258-FE7D-1FC38244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3"/>
            <a:ext cx="9025501" cy="939432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5" name="Immagine 4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CB313FC3-10FE-6492-E8EC-D9D51A83F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00" y="46118"/>
            <a:ext cx="5216674" cy="3733260"/>
          </a:xfrm>
          <a:prstGeom prst="rect">
            <a:avLst/>
          </a:prstGeom>
        </p:spPr>
      </p:pic>
      <p:pic>
        <p:nvPicPr>
          <p:cNvPr id="7" name="Immagine 6" descr="Immagine che contiene testo, schermata, softwar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50280FFF-71B9-937C-2E0E-7DA6D3842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" y="1248722"/>
            <a:ext cx="6522074" cy="5061312"/>
          </a:xfrm>
          <a:prstGeom prst="rect">
            <a:avLst/>
          </a:prstGeom>
        </p:spPr>
      </p:pic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CED65546-679E-68BF-834B-79622DE9F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03" y="3913977"/>
            <a:ext cx="3796848" cy="28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9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0FE9CF-1F42-9D5C-8E43-EA25A1FC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07" y="175585"/>
            <a:ext cx="10873740" cy="1680205"/>
          </a:xfrm>
        </p:spPr>
        <p:txBody>
          <a:bodyPr/>
          <a:lstStyle/>
          <a:p>
            <a:r>
              <a:rPr lang="it-IT" dirty="0"/>
              <a:t>Risultati ottenuti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31E99A-C421-E28B-6AEF-C52C6CBB26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59524" y="2310000"/>
            <a:ext cx="6980076" cy="3699328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In conclusione, sono stati confrontati i tempi di esecuzione delle tre metodologie sul benchmark2: K-Means con singola iterazione, la Ricerca Locale e </a:t>
            </a: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Annealing</a:t>
            </a:r>
            <a:r>
              <a:rPr lang="it-IT" dirty="0"/>
              <a:t>.</a:t>
            </a:r>
          </a:p>
          <a:p>
            <a:r>
              <a:rPr lang="it-IT" dirty="0"/>
              <a:t>Per misurare i tempi, viene utilizzata la funzione di Python «</a:t>
            </a:r>
            <a:r>
              <a:rPr lang="it-IT" b="1" dirty="0" err="1"/>
              <a:t>time.perf_counter</a:t>
            </a:r>
            <a:r>
              <a:rPr lang="it-IT" b="1" dirty="0"/>
              <a:t>()</a:t>
            </a:r>
            <a:r>
              <a:rPr lang="it-IT" dirty="0"/>
              <a:t>» calcolando la differenza tra il tempo finale e quello iniziale per ottenere l’intera durata.</a:t>
            </a:r>
          </a:p>
          <a:p>
            <a:r>
              <a:rPr lang="it-IT" dirty="0"/>
              <a:t>Come previsto i risultati sono: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K_means</a:t>
            </a:r>
            <a:r>
              <a:rPr lang="it-IT" dirty="0"/>
              <a:t> singola iterazione: molto veloce;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Ricerca Locale: buon compromesso tra </a:t>
            </a:r>
            <a:r>
              <a:rPr lang="it-IT" dirty="0" err="1"/>
              <a:t>K_means</a:t>
            </a:r>
            <a:r>
              <a:rPr lang="it-IT" dirty="0"/>
              <a:t> e </a:t>
            </a: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Annealing</a:t>
            </a:r>
            <a:r>
              <a:rPr lang="it-IT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Annealing</a:t>
            </a:r>
            <a:r>
              <a:rPr lang="it-IT" dirty="0"/>
              <a:t>: il più lento, come ci si aspettava da un algoritmo così complesso.</a:t>
            </a:r>
          </a:p>
          <a:p>
            <a:pPr marL="457200" indent="-457200">
              <a:buAutoNum type="arabicParenR"/>
            </a:pPr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7AD1E5-0846-2E71-DCAF-3131572BB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time.time()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per registrare il tempo iniziale e finale 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BDF372-CC1E-E213-B6EF-C77ED3B3F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time.time()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per registrare il tempo iniziale e finale 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magine 7" descr="Immagine che contiene testo, Carattere, schermata, tipografia&#10;&#10;Il contenuto generato dall'IA potrebbe non essere corretto.">
            <a:extLst>
              <a:ext uri="{FF2B5EF4-FFF2-40B4-BE49-F238E27FC236}">
                <a16:creationId xmlns:a16="http://schemas.microsoft.com/office/drawing/2014/main" id="{BC34E828-6FAE-029B-3585-6FE3E08A3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514272"/>
            <a:ext cx="4427687" cy="12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 anchor="b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GRAZIE PER L’ATTENZIONE!</a:t>
            </a:r>
          </a:p>
        </p:txBody>
      </p:sp>
      <p:pic>
        <p:nvPicPr>
          <p:cNvPr id="5" name="Elemento grafico 4" descr="Mani che applaudono contorno">
            <a:extLst>
              <a:ext uri="{FF2B5EF4-FFF2-40B4-BE49-F238E27FC236}">
                <a16:creationId xmlns:a16="http://schemas.microsoft.com/office/drawing/2014/main" id="{C1E44E95-016D-BCA8-54BD-9EA956CFB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533400"/>
            <a:ext cx="5791200" cy="579120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>
                <a:solidFill>
                  <a:schemeClr val="bg1"/>
                </a:solidFill>
              </a:rPr>
              <a:t>Conte Pietro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725" y="292208"/>
            <a:ext cx="7457958" cy="159350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Presentazione del problema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7290642" cy="3709987"/>
          </a:xfrm>
        </p:spPr>
        <p:txBody>
          <a:bodyPr tIns="457200" rtlCol="0">
            <a:normAutofit/>
          </a:bodyPr>
          <a:lstStyle>
            <a:defPPr>
              <a:defRPr lang="it-IT"/>
            </a:defPPr>
          </a:lstStyle>
          <a:p>
            <a:r>
              <a:rPr lang="it-IT" b="0" dirty="0">
                <a:solidFill>
                  <a:schemeClr val="bg1"/>
                </a:solidFill>
              </a:rPr>
              <a:t>Il cluster è un sotto-insieme di oggetti simili tra di loro con cui dobbiamo relazionarci. </a:t>
            </a:r>
          </a:p>
          <a:p>
            <a:r>
              <a:rPr lang="it-IT" b="0" dirty="0">
                <a:solidFill>
                  <a:schemeClr val="bg1"/>
                </a:solidFill>
              </a:rPr>
              <a:t>Dato un grafo G(V,A) l’obiettivo è individuare la partizione V in «k» cluster (con k prefissato) in modo da minimizzare la somma dei pesi degli archi che collegano nodi appartenenti ad una stessa classe. </a:t>
            </a:r>
          </a:p>
          <a:p>
            <a:r>
              <a:rPr lang="it-IT" b="0" dirty="0">
                <a:solidFill>
                  <a:schemeClr val="bg1"/>
                </a:solidFill>
              </a:rPr>
              <a:t>Questi pesi rappresentano la </a:t>
            </a:r>
            <a:r>
              <a:rPr lang="it-IT" dirty="0">
                <a:solidFill>
                  <a:schemeClr val="bg1"/>
                </a:solidFill>
              </a:rPr>
              <a:t>distanza euclidea</a:t>
            </a:r>
            <a:r>
              <a:rPr lang="it-IT" b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magine 4" descr="Immagine che contiene testo, cerchi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E37F6212-4F17-BE13-415C-A1EED6519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515" y="2612571"/>
            <a:ext cx="3349121" cy="384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ECAB4B-B7CA-867B-E2CB-E2448462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8" y="693427"/>
            <a:ext cx="6787747" cy="1172696"/>
          </a:xfrm>
        </p:spPr>
        <p:txBody>
          <a:bodyPr/>
          <a:lstStyle/>
          <a:p>
            <a:r>
              <a:rPr lang="it-IT" dirty="0"/>
              <a:t>Tecniche utilizzate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C026A-0A39-2DAF-A7DE-4FFEDD89529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7" y="2821053"/>
            <a:ext cx="6787747" cy="2896571"/>
          </a:xfrm>
        </p:spPr>
        <p:txBody>
          <a:bodyPr>
            <a:normAutofit/>
          </a:bodyPr>
          <a:lstStyle/>
          <a:p>
            <a:r>
              <a:rPr lang="it-IT" sz="1800" b="0" dirty="0">
                <a:solidFill>
                  <a:schemeClr val="bg1"/>
                </a:solidFill>
              </a:rPr>
              <a:t>Il cluster è un problema </a:t>
            </a:r>
            <a:r>
              <a:rPr lang="it-IT" sz="1800" dirty="0">
                <a:solidFill>
                  <a:schemeClr val="bg1"/>
                </a:solidFill>
              </a:rPr>
              <a:t>NP-HARD</a:t>
            </a:r>
            <a:r>
              <a:rPr lang="it-IT" sz="1800" b="0" dirty="0">
                <a:solidFill>
                  <a:schemeClr val="bg1"/>
                </a:solidFill>
              </a:rPr>
              <a:t>.</a:t>
            </a:r>
          </a:p>
          <a:p>
            <a:r>
              <a:rPr lang="it-IT" sz="1800" b="0" dirty="0">
                <a:solidFill>
                  <a:schemeClr val="bg1"/>
                </a:solidFill>
              </a:rPr>
              <a:t>Per risolvere il problema presentato in questo progetto, si utilizzano tre diversi strumenti:</a:t>
            </a:r>
          </a:p>
          <a:p>
            <a:pPr marL="0" indent="0">
              <a:buNone/>
            </a:pPr>
            <a:r>
              <a:rPr lang="it-IT" sz="1800" b="0" dirty="0">
                <a:solidFill>
                  <a:schemeClr val="bg1"/>
                </a:solidFill>
              </a:rPr>
              <a:t> 1) K-MEANS;</a:t>
            </a:r>
          </a:p>
          <a:p>
            <a:pPr marL="0" indent="0">
              <a:buNone/>
            </a:pPr>
            <a:r>
              <a:rPr lang="it-IT" sz="1800" b="0" dirty="0">
                <a:solidFill>
                  <a:schemeClr val="bg1"/>
                </a:solidFill>
              </a:rPr>
              <a:t>2) RICERCA LOCALE;</a:t>
            </a:r>
          </a:p>
          <a:p>
            <a:pPr marL="0" indent="0">
              <a:buNone/>
            </a:pPr>
            <a:r>
              <a:rPr lang="it-IT" sz="1800" b="0" dirty="0">
                <a:solidFill>
                  <a:schemeClr val="bg1"/>
                </a:solidFill>
              </a:rPr>
              <a:t>3) SIMULATED ANNEALING.</a:t>
            </a:r>
          </a:p>
          <a:p>
            <a:pPr marL="342900" indent="-342900">
              <a:buAutoNum type="arabicParenR"/>
            </a:pPr>
            <a:endParaRPr lang="it-IT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57CF21-1428-62E2-EDF6-34C89E533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19" y="1913358"/>
            <a:ext cx="3141306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90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FE84FA-3E62-3D3F-5B60-21EA35AF1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029" y="276998"/>
            <a:ext cx="6787747" cy="1593507"/>
          </a:xfrm>
        </p:spPr>
        <p:txBody>
          <a:bodyPr/>
          <a:lstStyle/>
          <a:p>
            <a:r>
              <a:rPr lang="it-IT" dirty="0"/>
              <a:t>K-Means</a:t>
            </a:r>
          </a:p>
        </p:txBody>
      </p:sp>
      <p:pic>
        <p:nvPicPr>
          <p:cNvPr id="5" name="Segnaposto contenuto 4" descr="Immagine che contiene testo, cerchi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EE9C9D37-6C30-5F8B-9111-FB824D3629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621946"/>
            <a:ext cx="5578799" cy="2807054"/>
          </a:xfrm>
        </p:spPr>
      </p:pic>
      <p:pic>
        <p:nvPicPr>
          <p:cNvPr id="9" name="Immagine 8" descr="Immagine che contiene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6D757D5-4BA4-41EC-905B-EA7B92C4C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28" y="3604992"/>
            <a:ext cx="3199924" cy="293986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2BFE41C-818B-7304-C130-4409BFE0A851}"/>
              </a:ext>
            </a:extLst>
          </p:cNvPr>
          <p:cNvSpPr txBox="1"/>
          <p:nvPr/>
        </p:nvSpPr>
        <p:spPr>
          <a:xfrm>
            <a:off x="195941" y="2333685"/>
            <a:ext cx="60191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</a:rPr>
              <a:t>K-Means è sicuramente una delle euristiche più utilizzate per risolvere il problema del clustering, grazie alla sua semplicità, efficienza computazionale e buona adattabilità a molti dati.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Come funziona questo algoritmo? </a:t>
            </a:r>
            <a:r>
              <a:rPr lang="it-IT" dirty="0">
                <a:solidFill>
                  <a:schemeClr val="bg1"/>
                </a:solidFill>
              </a:rPr>
              <a:t>Esso seguirà un ciclo di vita iterativo, tipico degli approcci </a:t>
            </a:r>
            <a:r>
              <a:rPr lang="it-IT" dirty="0" err="1">
                <a:solidFill>
                  <a:schemeClr val="bg1"/>
                </a:solidFill>
              </a:rPr>
              <a:t>Greedy</a:t>
            </a:r>
            <a:r>
              <a:rPr lang="it-IT" dirty="0">
                <a:solidFill>
                  <a:schemeClr val="bg1"/>
                </a:solidFill>
              </a:rPr>
              <a:t>. Per funzionare, seguirà degli specifici passi cercando di migliorare la partizione dei dati in maniera iterativa.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</a:rPr>
              <a:t>Qual è il limite? </a:t>
            </a:r>
            <a:r>
              <a:rPr lang="it-IT" dirty="0">
                <a:solidFill>
                  <a:schemeClr val="bg1"/>
                </a:solidFill>
              </a:rPr>
              <a:t>Poiché è </a:t>
            </a:r>
            <a:r>
              <a:rPr lang="it-IT" dirty="0" err="1">
                <a:solidFill>
                  <a:schemeClr val="bg1"/>
                </a:solidFill>
              </a:rPr>
              <a:t>Greedy</a:t>
            </a:r>
            <a:r>
              <a:rPr lang="it-IT" dirty="0">
                <a:solidFill>
                  <a:schemeClr val="bg1"/>
                </a:solidFill>
              </a:rPr>
              <a:t>, non esplorerà tutte le possibili soluzioni. Di conseguenza, la qualità è proiettata sulla scelta iniziale dei </a:t>
            </a:r>
            <a:r>
              <a:rPr lang="it-IT" dirty="0" err="1">
                <a:solidFill>
                  <a:schemeClr val="bg1"/>
                </a:solidFill>
              </a:rPr>
              <a:t>centroidi</a:t>
            </a:r>
            <a:r>
              <a:rPr lang="it-IT" dirty="0">
                <a:solidFill>
                  <a:schemeClr val="bg1"/>
                </a:solidFill>
              </a:rPr>
              <a:t>: se gli iniziali non sono scelti in modo appropriato, l'algoritmo potrebbe convergere a una soluzione subottimale.</a:t>
            </a:r>
          </a:p>
        </p:txBody>
      </p:sp>
    </p:spTree>
    <p:extLst>
      <p:ext uri="{BB962C8B-B14F-4D97-AF65-F5344CB8AC3E}">
        <p14:creationId xmlns:p14="http://schemas.microsoft.com/office/powerpoint/2010/main" val="387370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6591E-D276-EAC5-9A86-2E2AB3DA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699" y="261495"/>
            <a:ext cx="10873740" cy="1680205"/>
          </a:xfrm>
        </p:spPr>
        <p:txBody>
          <a:bodyPr/>
          <a:lstStyle/>
          <a:p>
            <a:r>
              <a:rPr lang="it-IT" dirty="0"/>
              <a:t>K-Means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2E50B7-87D3-D46A-3D79-BBE4984602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99388" y="2300431"/>
            <a:ext cx="9881118" cy="4454694"/>
          </a:xfrm>
        </p:spPr>
        <p:txBody>
          <a:bodyPr>
            <a:normAutofit/>
          </a:bodyPr>
          <a:lstStyle/>
          <a:p>
            <a:r>
              <a:rPr lang="it-IT" sz="1800" dirty="0"/>
              <a:t>Per aumentare la qualità dei risultati di K-Means si possono adottare due diverse strategie:</a:t>
            </a:r>
          </a:p>
          <a:p>
            <a:pPr marL="0" indent="0">
              <a:buNone/>
            </a:pPr>
            <a:r>
              <a:rPr lang="it-IT" sz="1800" dirty="0"/>
              <a:t>1) </a:t>
            </a:r>
            <a:r>
              <a:rPr lang="it-IT" sz="1800" b="1" dirty="0"/>
              <a:t>Approccio con singola iterazione</a:t>
            </a:r>
            <a:r>
              <a:rPr lang="it-IT" sz="1800" dirty="0"/>
              <a:t>: selezione accurata dei </a:t>
            </a:r>
            <a:r>
              <a:rPr lang="it-IT" sz="1800" dirty="0" err="1"/>
              <a:t>centroidi</a:t>
            </a:r>
            <a:r>
              <a:rPr lang="it-IT" sz="1800" dirty="0"/>
              <a:t> iniziali;</a:t>
            </a:r>
          </a:p>
          <a:p>
            <a:pPr marL="0" indent="0">
              <a:buNone/>
            </a:pPr>
            <a:r>
              <a:rPr lang="it-IT" sz="1800" dirty="0"/>
              <a:t>2) </a:t>
            </a:r>
            <a:r>
              <a:rPr lang="it-IT" sz="1800" b="1" dirty="0"/>
              <a:t>Approccio Multi-Start</a:t>
            </a:r>
            <a:r>
              <a:rPr lang="it-IT" sz="1800" dirty="0"/>
              <a:t>: un vantaggio di K-Means è la sua velocità di convergenza, cioè la rapidità con cui si trova una soluzione. Grazie a questa caratteristica, è possibile applicare quest’approccio per aumentare la probabilità di trovare una soluzione migliore. L'approccio Multi-Start implica fare più esecuzioni con </a:t>
            </a:r>
            <a:r>
              <a:rPr lang="it-IT" sz="1800" dirty="0" err="1"/>
              <a:t>centroidi</a:t>
            </a:r>
            <a:r>
              <a:rPr lang="it-IT" sz="1800" dirty="0"/>
              <a:t> iniziali diversi. Alla fine si sceglie la partizione che ha il costo più basso.</a:t>
            </a:r>
          </a:p>
          <a:p>
            <a:r>
              <a:rPr lang="it-IT" sz="1800" dirty="0"/>
              <a:t>Quest’approccio aiuta a ridurre il rischio che l'algoritmo converga a un minimo locale, migliorando la qualità del risultato finale.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030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AC00F-A8D5-37C6-4D18-5DFCCDB6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28600"/>
            <a:ext cx="10873740" cy="1680205"/>
          </a:xfrm>
        </p:spPr>
        <p:txBody>
          <a:bodyPr/>
          <a:lstStyle/>
          <a:p>
            <a:r>
              <a:rPr lang="it-IT" dirty="0"/>
              <a:t>Utilizzo della libreria K-Means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FC0578-1EA4-510A-0343-84BB46480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88629" y="1977605"/>
            <a:ext cx="4479471" cy="4225074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Per testare l’algoritmo, è stata utilizzata la libreria «</a:t>
            </a:r>
            <a:r>
              <a:rPr lang="en-US" b="1" dirty="0" err="1"/>
              <a:t>sklearn.cluster</a:t>
            </a:r>
            <a:r>
              <a:rPr lang="en-US" b="1" dirty="0"/>
              <a:t> import </a:t>
            </a:r>
            <a:r>
              <a:rPr lang="en-US" b="1" dirty="0" err="1"/>
              <a:t>KMeans</a:t>
            </a:r>
            <a:r>
              <a:rPr lang="it-IT" dirty="0"/>
              <a:t>».</a:t>
            </a:r>
            <a:endParaRPr lang="en-US" dirty="0"/>
          </a:p>
          <a:p>
            <a:r>
              <a:rPr lang="it-IT" dirty="0"/>
              <a:t>I metodi sono stati implementati su diverse istanze di benchmark differenziate in base al numero di punti.</a:t>
            </a:r>
          </a:p>
          <a:p>
            <a:r>
              <a:rPr lang="it-IT" dirty="0"/>
              <a:t>All’inizio, il programma si comporta con un approccio «non ottimale». Utilizzando un singolo avvio, infatti, K-Means partirà una sola volta da una posizione casuale.</a:t>
            </a:r>
          </a:p>
          <a:p>
            <a:r>
              <a:rPr lang="it-IT" dirty="0"/>
              <a:t>K-Means, in questo caso, potrebbe convergere a un minimo locale non ottimale.</a:t>
            </a:r>
          </a:p>
          <a:p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3968D5A-7102-564E-A7B4-1D83C0834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 un dataset casuale</a:t>
            </a: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di 60 punti in 2 dimensioni 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A604579-BC6C-DB8C-E1A0-0259554D7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 un dataset casuale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it-IT" altLang="it-IT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60 punti in 2 dimensioni 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50C2C5B-48EA-89FE-3196-0797D4C2F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 un dataset casuale</a:t>
            </a:r>
            <a:r>
              <a:rPr kumimoji="0" lang="it-IT" altLang="it-IT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</a:t>
            </a:r>
            <a:r>
              <a:rPr kumimoji="0" lang="it-IT" altLang="it-IT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di 60 punti in 2 dimensioni </a:t>
            </a: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magine 7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AD45B608-6A07-578E-A3DA-F5F11569C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390502"/>
            <a:ext cx="6648901" cy="381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09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4B90D9-6454-FC57-7503-911DD0590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82878"/>
            <a:ext cx="11106228" cy="1593507"/>
          </a:xfrm>
        </p:spPr>
        <p:txBody>
          <a:bodyPr/>
          <a:lstStyle/>
          <a:p>
            <a:r>
              <a:rPr lang="it-IT" dirty="0"/>
              <a:t>Possibile miglioramento del K-Means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CA68BC-6778-78C8-4739-0B2EE8B15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60" y="2281918"/>
            <a:ext cx="5937070" cy="3708517"/>
          </a:xfrm>
        </p:spPr>
        <p:txBody>
          <a:bodyPr>
            <a:normAutofit/>
          </a:bodyPr>
          <a:lstStyle/>
          <a:p>
            <a:r>
              <a:rPr lang="it-IT" sz="1900" b="0" dirty="0">
                <a:solidFill>
                  <a:schemeClr val="bg1"/>
                </a:solidFill>
              </a:rPr>
              <a:t>Uno dei punti cruciali del K-Means è la possibilità di poter applicare un approccio Multi-Start.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Quest’approccio viene costruito effettuando più di un avvio, in modo da poter partire da posizioni casuali e poter, alla fine del ciclo di vita, selezionare la soluzione migliore.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In questo caso, il codice effettuerà 100 avvii, ciascuno con posizioni iniziali differenti, per realizzare 5 diversi cluster.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68AE910-3384-811D-8C94-AB01D7F9B863}"/>
              </a:ext>
            </a:extLst>
          </p:cNvPr>
          <p:cNvSpPr txBox="1"/>
          <p:nvPr/>
        </p:nvSpPr>
        <p:spPr>
          <a:xfrm>
            <a:off x="7193901" y="4136176"/>
            <a:ext cx="4403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</a:rPr>
              <a:t>Alla fine, si sceglierà la soluzione con la minima </a:t>
            </a:r>
            <a:r>
              <a:rPr lang="it-IT" b="0" dirty="0" err="1">
                <a:solidFill>
                  <a:schemeClr val="bg1"/>
                </a:solidFill>
              </a:rPr>
              <a:t>inertia</a:t>
            </a:r>
            <a:r>
              <a:rPr lang="it-IT" b="0" dirty="0">
                <a:solidFill>
                  <a:schemeClr val="bg1"/>
                </a:solidFill>
              </a:rPr>
              <a:t> tra le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dirty="0">
                <a:solidFill>
                  <a:schemeClr val="bg1"/>
                </a:solidFill>
              </a:rPr>
              <a:t>Questo approccio migliora le qualità del clustering, perché diminuisce le probabilità di restare bloccati in un minimo locale.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3935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4D7F6-1E07-DEE7-AF59-72985DCF3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59" y="189572"/>
            <a:ext cx="11003281" cy="1593507"/>
          </a:xfrm>
        </p:spPr>
        <p:txBody>
          <a:bodyPr/>
          <a:lstStyle/>
          <a:p>
            <a:r>
              <a:rPr lang="it-IT" dirty="0"/>
              <a:t>Possibile miglioramento del K-Means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560F71-01E6-E437-6980-24CF64E1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464" y="2248122"/>
            <a:ext cx="3329125" cy="2361755"/>
          </a:xfrm>
        </p:spPr>
        <p:txBody>
          <a:bodyPr>
            <a:normAutofit/>
          </a:bodyPr>
          <a:lstStyle/>
          <a:p>
            <a:r>
              <a:rPr lang="it-IT" sz="1900" b="0" dirty="0">
                <a:solidFill>
                  <a:schemeClr val="bg1"/>
                </a:solidFill>
              </a:rPr>
              <a:t>Oltre al grafico, sono stati riportati anche i valori delle </a:t>
            </a:r>
            <a:r>
              <a:rPr lang="it-IT" sz="1900" b="0" dirty="0" err="1">
                <a:solidFill>
                  <a:schemeClr val="bg1"/>
                </a:solidFill>
              </a:rPr>
              <a:t>inertie</a:t>
            </a:r>
            <a:r>
              <a:rPr lang="it-IT" sz="1900" b="0" dirty="0">
                <a:solidFill>
                  <a:schemeClr val="bg1"/>
                </a:solidFill>
              </a:rPr>
              <a:t> sui tre diversi benchmark, in modo da confrontare quale dei due approcci ha prodotto un miglior risultato finale.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5774ACE-9E2B-C153-8123-DBF1043AB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049" y="1783079"/>
            <a:ext cx="8124487" cy="462952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E9D488E-ABAC-309F-F667-330714C67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64" y="4497356"/>
            <a:ext cx="3092724" cy="20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5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145A4-4581-A072-551B-A05606F9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050244" cy="1593507"/>
          </a:xfrm>
        </p:spPr>
        <p:txBody>
          <a:bodyPr/>
          <a:lstStyle/>
          <a:p>
            <a:r>
              <a:rPr lang="pt-BR" dirty="0"/>
              <a:t>K-Means con Scikit-Learn: quando usarlo?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56518C-23BC-4827-961E-B37C067E89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144" y="2254018"/>
            <a:ext cx="7136089" cy="4314825"/>
          </a:xfrm>
        </p:spPr>
        <p:txBody>
          <a:bodyPr>
            <a:noAutofit/>
          </a:bodyPr>
          <a:lstStyle/>
          <a:p>
            <a:r>
              <a:rPr lang="it-IT" sz="1900" b="0" dirty="0">
                <a:solidFill>
                  <a:schemeClr val="bg1"/>
                </a:solidFill>
              </a:rPr>
              <a:t>L’algoritmo K-Means ha delle limitazioni: in alcuni problemi funziona bene, mentre in altri problemi può restituire risultati poco affidabili o errati.</a:t>
            </a:r>
          </a:p>
          <a:p>
            <a:r>
              <a:rPr lang="it-IT" sz="1900" b="0" dirty="0">
                <a:solidFill>
                  <a:schemeClr val="bg1"/>
                </a:solidFill>
              </a:rPr>
              <a:t>Visioniamo alcune situazioni:</a:t>
            </a:r>
          </a:p>
          <a:p>
            <a:pPr marL="457200" indent="-457200">
              <a:buAutoNum type="arabicParenR"/>
            </a:pPr>
            <a:r>
              <a:rPr lang="it-IT" sz="1900" b="0" dirty="0">
                <a:solidFill>
                  <a:schemeClr val="bg1"/>
                </a:solidFill>
              </a:rPr>
              <a:t>K-Means assume che i cluster siano «sferici» e circa della stessa dimensione. Se i dati non rispettano queste caratteristiche, l’algoritmo può confondersi e raggruppare male i punti;</a:t>
            </a:r>
          </a:p>
          <a:p>
            <a:pPr marL="457200" indent="-457200">
              <a:buAutoNum type="arabicParenR"/>
            </a:pPr>
            <a:r>
              <a:rPr lang="it-IT" sz="1900" b="0" dirty="0">
                <a:solidFill>
                  <a:schemeClr val="bg1"/>
                </a:solidFill>
              </a:rPr>
              <a:t>Bisogna sempre specificare il numero di cluster «k», anche quando non è noto a priori;</a:t>
            </a:r>
          </a:p>
          <a:p>
            <a:pPr marL="457200" indent="-457200">
              <a:buAutoNum type="arabicParenR"/>
            </a:pPr>
            <a:r>
              <a:rPr lang="it-IT" sz="1900" b="0" dirty="0">
                <a:solidFill>
                  <a:schemeClr val="bg1"/>
                </a:solidFill>
              </a:rPr>
              <a:t>È sensibile agli </a:t>
            </a:r>
            <a:r>
              <a:rPr lang="it-IT" sz="1900" dirty="0" err="1">
                <a:solidFill>
                  <a:schemeClr val="bg1"/>
                </a:solidFill>
              </a:rPr>
              <a:t>outlier</a:t>
            </a:r>
            <a:r>
              <a:rPr lang="it-IT" sz="1900" b="0" dirty="0">
                <a:solidFill>
                  <a:schemeClr val="bg1"/>
                </a:solidFill>
              </a:rPr>
              <a:t> (valore anomalo o troppo diverso dagli altri) e può essere fuorviato da valori esterni.</a:t>
            </a:r>
          </a:p>
          <a:p>
            <a:endParaRPr lang="it-IT" sz="1900" b="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DC9D7E8-DE2C-6CE1-38F8-C508698F482F}"/>
              </a:ext>
            </a:extLst>
          </p:cNvPr>
          <p:cNvSpPr txBox="1"/>
          <p:nvPr/>
        </p:nvSpPr>
        <p:spPr>
          <a:xfrm>
            <a:off x="7277877" y="3549402"/>
            <a:ext cx="46230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 err="1">
                <a:solidFill>
                  <a:schemeClr val="bg1"/>
                </a:solidFill>
              </a:rPr>
              <a:t>Scikit-Learn</a:t>
            </a:r>
            <a:r>
              <a:rPr lang="it-IT" sz="1900" dirty="0">
                <a:solidFill>
                  <a:schemeClr val="bg1"/>
                </a:solidFill>
              </a:rPr>
              <a:t> offre una variante del K-Means che opera su piccoli insiemi di dati.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900" b="1" dirty="0">
                <a:solidFill>
                  <a:schemeClr val="bg1"/>
                </a:solidFill>
              </a:rPr>
              <a:t>Ma quando è consigliato usarlo</a:t>
            </a:r>
            <a:r>
              <a:rPr lang="it-IT" sz="1900" dirty="0">
                <a:solidFill>
                  <a:schemeClr val="bg1"/>
                </a:solidFill>
              </a:rPr>
              <a:t>? </a:t>
            </a:r>
          </a:p>
          <a:p>
            <a:pPr marL="342900" indent="-342900">
              <a:buAutoNum type="arabicParenR"/>
            </a:pPr>
            <a:r>
              <a:rPr lang="it-IT" sz="1900" dirty="0">
                <a:solidFill>
                  <a:schemeClr val="bg1"/>
                </a:solidFill>
              </a:rPr>
              <a:t>Se si ha a che fare con un dataset non troppo ampio;</a:t>
            </a:r>
          </a:p>
          <a:p>
            <a:pPr marL="342900" indent="-342900">
              <a:buAutoNum type="arabicParenR"/>
            </a:pPr>
            <a:r>
              <a:rPr lang="it-IT" sz="1900" dirty="0">
                <a:solidFill>
                  <a:schemeClr val="bg1"/>
                </a:solidFill>
              </a:rPr>
              <a:t>Quando si ha un’idea sul valore per «K».</a:t>
            </a:r>
          </a:p>
          <a:p>
            <a:r>
              <a:rPr lang="it-IT" sz="1900" dirty="0">
                <a:solidFill>
                  <a:schemeClr val="bg1"/>
                </a:solidFill>
              </a:rPr>
              <a:t>In questo modo, K-Means (usato quindi in contesti giusti) sarà molto potente e veloce.</a:t>
            </a:r>
          </a:p>
          <a:p>
            <a:endParaRPr lang="it-IT" sz="1900" dirty="0"/>
          </a:p>
        </p:txBody>
      </p:sp>
    </p:spTree>
    <p:extLst>
      <p:ext uri="{BB962C8B-B14F-4D97-AF65-F5344CB8AC3E}">
        <p14:creationId xmlns:p14="http://schemas.microsoft.com/office/powerpoint/2010/main" val="178129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zata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4_TF78853419_Win32" id="{3ED6E92A-08EA-49C8-8CDD-3C359BC72750}" vid="{18A8D122-DF74-4B77-85CD-55A103CD41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{58FD8FCA-B560-4114-952D-182EDF27835D}tf78853419_win32</Template>
  <TotalTime>1205</TotalTime>
  <Words>1390</Words>
  <Application>Microsoft Office PowerPoint</Application>
  <PresentationFormat>Widescreen</PresentationFormat>
  <Paragraphs>94</Paragraphs>
  <Slides>16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Arial Unicode MS</vt:lpstr>
      <vt:lpstr>Calibri</vt:lpstr>
      <vt:lpstr>Franklin Gothic Book</vt:lpstr>
      <vt:lpstr>Franklin Gothic Demi</vt:lpstr>
      <vt:lpstr>Personalizzata</vt:lpstr>
      <vt:lpstr>Il clustering: problema</vt:lpstr>
      <vt:lpstr>Presentazione del problema</vt:lpstr>
      <vt:lpstr>Tecniche utilizzate</vt:lpstr>
      <vt:lpstr>K-Means</vt:lpstr>
      <vt:lpstr>K-Means</vt:lpstr>
      <vt:lpstr>Utilizzo della libreria K-Means</vt:lpstr>
      <vt:lpstr>Possibile miglioramento del K-Means</vt:lpstr>
      <vt:lpstr>Possibile miglioramento del K-Means</vt:lpstr>
      <vt:lpstr>K-Means con Scikit-Learn: quando usarlo?</vt:lpstr>
      <vt:lpstr>Ricerca locale</vt:lpstr>
      <vt:lpstr>Cosa fa?</vt:lpstr>
      <vt:lpstr>  Simulated annealing</vt:lpstr>
      <vt:lpstr>Cosa fa?</vt:lpstr>
      <vt:lpstr>Risultati</vt:lpstr>
      <vt:lpstr>Risultati ottenuti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pietro conte</dc:creator>
  <cp:lastModifiedBy>pietro conte</cp:lastModifiedBy>
  <cp:revision>26</cp:revision>
  <dcterms:created xsi:type="dcterms:W3CDTF">2025-05-12T13:14:52Z</dcterms:created>
  <dcterms:modified xsi:type="dcterms:W3CDTF">2025-06-29T10:25:04Z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